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438912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471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Calibri"/>
              </a:rPr>
              <a:t>Введение в нейронные сети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9456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FFFFFF"/>
                </a:solidFill>
                <a:latin typeface="Calibri"/>
              </a:rPr>
              <a:t>Как работают технологии, которые изменили мир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75488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CCCCCC"/>
                </a:solidFill>
                <a:latin typeface="Calibri"/>
              </a:rPr>
              <a:t>Даниил Меркулов  •  AI4Science, Сбер  •  12 апреля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7840" y="2926080"/>
            <a:ext cx="1005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0" i="0">
                <a:solidFill>
                  <a:srgbClr val="FFFFFF"/>
                </a:solidFill>
                <a:latin typeface="Calibri"/>
              </a:rPr>
              <a:t>🧠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Как нейросеть «видит» картинку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17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0" i="0">
                <a:solidFill>
                  <a:srgbClr val="CCCCCC"/>
                </a:solidFill>
                <a:latin typeface="Calibri"/>
              </a:rPr>
              <a:t>Картинка 28×28 пикселей = 784 числа (яркость каждой точки)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103120"/>
            <a:ext cx="3383280" cy="27432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2103120"/>
            <a:ext cx="3383280" cy="50292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14884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Слой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743200"/>
            <a:ext cx="3200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 i="0">
                <a:solidFill>
                  <a:srgbClr val="CCCCCC"/>
                </a:solidFill>
                <a:latin typeface="Calibri"/>
              </a:rPr>
              <a:t>Края и линии
(горизонтальные,
вертикальные)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31920" y="3017520"/>
            <a:ext cx="457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888888"/>
                </a:solidFill>
                <a:latin typeface="Calibri"/>
              </a:rPr>
              <a:t>→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89120" y="2103120"/>
            <a:ext cx="3383280" cy="27432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389120" y="2103120"/>
            <a:ext cx="3383280" cy="502920"/>
          </a:xfrm>
          <a:prstGeom prst="rect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480559" y="214884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Слой 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80559" y="2743200"/>
            <a:ext cx="3200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 i="0">
                <a:solidFill>
                  <a:srgbClr val="CCCCCC"/>
                </a:solidFill>
                <a:latin typeface="Calibri"/>
              </a:rPr>
              <a:t>Формы
(глаза, уши,
нос, усы)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63840" y="3017520"/>
            <a:ext cx="457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888888"/>
                </a:solidFill>
                <a:latin typeface="Calibri"/>
              </a:rPr>
              <a:t>→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21040" y="2103120"/>
            <a:ext cx="3383280" cy="27432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321040" y="2103120"/>
            <a:ext cx="3383280" cy="50292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0" y="214884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Слой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80" y="2743200"/>
            <a:ext cx="3200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 i="0">
                <a:solidFill>
                  <a:srgbClr val="CCCCCC"/>
                </a:solidFill>
                <a:latin typeface="Calibri"/>
              </a:rPr>
              <a:t>«КОТ!»
(финальный
ответ)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521208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D700"/>
                </a:solidFill>
                <a:latin typeface="Calibri"/>
              </a:rPr>
              <a:t>🐱 = 784 числа  →  признаки  →  «КОТ» с вероятностью 97%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FFD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WOW-факт: сколько нейронов в ChatGPT?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11247120" cy="132588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554480"/>
            <a:ext cx="3200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D700"/>
                </a:solidFill>
                <a:latin typeface="Calibri"/>
              </a:rPr>
              <a:t>🧠 GPT-4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3360" y="1600200"/>
            <a:ext cx="74066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0" i="0">
                <a:solidFill>
                  <a:srgbClr val="FFFFFF"/>
                </a:solidFill>
                <a:latin typeface="Calibri"/>
              </a:rPr>
              <a:t>~1.8 триллиона параметров (весов)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971800"/>
            <a:ext cx="11247120" cy="132588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3063240"/>
            <a:ext cx="3200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A9EFF"/>
                </a:solidFill>
                <a:latin typeface="Calibri"/>
              </a:rPr>
              <a:t>👶 Мозг ребёнка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23360" y="3108960"/>
            <a:ext cx="74066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0" i="0">
                <a:solidFill>
                  <a:srgbClr val="FFFFFF"/>
                </a:solidFill>
                <a:latin typeface="Calibri"/>
              </a:rPr>
              <a:t>~100 триллионов синапсов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4480560"/>
            <a:ext cx="11247120" cy="132588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4572000"/>
            <a:ext cx="3200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2ECC71"/>
                </a:solidFill>
                <a:latin typeface="Calibri"/>
              </a:rPr>
              <a:t>📊 Соотношение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23360" y="4617720"/>
            <a:ext cx="74066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0" i="0">
                <a:solidFill>
                  <a:srgbClr val="FFFFFF"/>
                </a:solidFill>
                <a:latin typeface="Calibri"/>
              </a:rPr>
              <a:t>Нейросети ≈ 1-2% от мозга (и уже пишут код!)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603504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1">
                <a:solidFill>
                  <a:srgbClr val="CCCCCC"/>
                </a:solidFill>
                <a:latin typeface="Calibri"/>
              </a:rPr>
              <a:t>И за последние 10 лет мы выросли от 1% к полноценной беседе на любом языке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286000"/>
            <a:ext cx="12188952" cy="228600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46888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Calibri"/>
              </a:rPr>
              <a:t>📈  Блок 3: Как нейросеть учится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Блок 3: Как нейросеть учится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17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8C00"/>
                </a:solidFill>
                <a:latin typeface="Calibri"/>
              </a:rPr>
              <a:t>Аналогия: ребёнок учится распознавать кота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103120"/>
            <a:ext cx="640080" cy="86868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2194560"/>
            <a:ext cx="6400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2212848"/>
            <a:ext cx="101498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0" i="0">
                <a:solidFill>
                  <a:srgbClr val="FFFFFF"/>
                </a:solidFill>
                <a:latin typeface="Calibri"/>
              </a:rPr>
              <a:t>Мама показывает картинку 🐱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3154679"/>
            <a:ext cx="640080" cy="86868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" y="3246120"/>
            <a:ext cx="6400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3264408"/>
            <a:ext cx="101498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0" i="0">
                <a:solidFill>
                  <a:srgbClr val="E74C3C"/>
                </a:solidFill>
                <a:latin typeface="Calibri"/>
              </a:rPr>
              <a:t>Ребёнок говорит «Собака!» → Ошибся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4206240"/>
            <a:ext cx="640080" cy="86868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" y="4297679"/>
            <a:ext cx="6400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0160" y="4315968"/>
            <a:ext cx="101498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0" i="0">
                <a:solidFill>
                  <a:srgbClr val="FFD700"/>
                </a:solidFill>
                <a:latin typeface="Calibri"/>
              </a:rPr>
              <a:t>Мама поправляет: «Нет, кот!»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5257800"/>
            <a:ext cx="640080" cy="86868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" y="5349240"/>
            <a:ext cx="6400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80160" y="5367528"/>
            <a:ext cx="101498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0" i="0">
                <a:solidFill>
                  <a:srgbClr val="2ECC71"/>
                </a:solidFill>
                <a:latin typeface="Calibri"/>
              </a:rPr>
              <a:t>Ребёнок запоминает → в следующий раз знает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2179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1">
                <a:solidFill>
                  <a:srgbClr val="CCCCCC"/>
                </a:solidFill>
                <a:latin typeface="Calibri"/>
              </a:rPr>
              <a:t>Нейросеть работает так же:
пример → предсказание → ошибка → исправить веса → повторить миллионы раз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Что значит «ошибка» для нейросети?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17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Calibri"/>
              </a:rPr>
              <a:t>Задача: распознать кота на фото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103120"/>
            <a:ext cx="5303520" cy="201168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2194560"/>
            <a:ext cx="47548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2ECC71"/>
                </a:solidFill>
                <a:latin typeface="Calibri"/>
              </a:rPr>
              <a:t>Правильный ответ
🐱 КОТ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0" y="2743200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888888"/>
                </a:solidFill>
                <a:latin typeface="Calibri"/>
              </a:rPr>
              <a:t>→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0" y="2103120"/>
            <a:ext cx="4846320" cy="201168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040880" y="2194560"/>
            <a:ext cx="44805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E74C3C"/>
                </a:solidFill>
                <a:latin typeface="Calibri"/>
              </a:rPr>
              <a:t>Ответ сети
🐶 СОБАКА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4480560"/>
            <a:ext cx="112471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FFD700"/>
                </a:solidFill>
                <a:latin typeface="Calibri"/>
              </a:rPr>
              <a:t>Ошибка = расстояние от правильного ответа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5166360"/>
            <a:ext cx="112471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 i="0">
                <a:solidFill>
                  <a:srgbClr val="CCCCCC"/>
                </a:solidFill>
                <a:latin typeface="Calibri"/>
              </a:rPr>
              <a:t>Цель обучения: уменьшить ошибку на ВСЕХ примерах → изменить веса в сети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Как найти минимум ошибки?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1732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A9EFF"/>
                </a:solidFill>
                <a:latin typeface="Calibri"/>
              </a:rPr>
              <a:t>Представьте: горный рельеф из холмов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10312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Ваша задача: найти самую низкую точку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/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Стратегия: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  • Посмотри куда идёт спуск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  • Сделай шаг в ту сторону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  • Повтори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/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Так постепенно доберёшься до низа!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/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Это называется «градиентный спуск»</a:t>
            </a:r>
          </a:p>
        </p:txBody>
      </p:sp>
      <p:sp>
        <p:nvSpPr>
          <p:cNvPr id="8" name="Rectangle 7"/>
          <p:cNvSpPr/>
          <p:nvPr/>
        </p:nvSpPr>
        <p:spPr>
          <a:xfrm>
            <a:off x="7498079" y="1371600"/>
            <a:ext cx="4389120" cy="512064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0" y="1645920"/>
            <a:ext cx="2011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0" i="0">
                <a:solidFill>
                  <a:srgbClr val="FFFFFF"/>
                </a:solidFill>
                <a:latin typeface="Calibri"/>
              </a:rPr>
              <a:t>⛰️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0960" y="3108960"/>
            <a:ext cx="402336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CCCCCC"/>
                </a:solidFill>
                <a:latin typeface="Calibri"/>
              </a:rPr>
              <a:t>Каждый шаг:
веса немного меняются
→ ошибка чуть меньше
→ ещё шаг
→ ...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Сколько примеров нужно?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11247120" cy="123444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645920"/>
            <a:ext cx="5486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 i="0">
                <a:solidFill>
                  <a:srgbClr val="FFFFFF"/>
                </a:solidFill>
                <a:latin typeface="Calibri"/>
              </a:rPr>
              <a:t>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554480"/>
            <a:ext cx="4572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Calibri"/>
              </a:rPr>
              <a:t>Ранние сети (1990-е)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2084832"/>
            <a:ext cx="9875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CCCCCC"/>
                </a:solidFill>
                <a:latin typeface="Calibri"/>
              </a:rPr>
              <a:t>Тысячи примеров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834640"/>
            <a:ext cx="11247120" cy="123444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3017520"/>
            <a:ext cx="5486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 i="0">
                <a:solidFill>
                  <a:srgbClr val="FFFFFF"/>
                </a:solidFill>
                <a:latin typeface="Calibri"/>
              </a:rPr>
              <a:t>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926080"/>
            <a:ext cx="4572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Calibri"/>
              </a:rPr>
              <a:t>ImageNet (2012)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3456432"/>
            <a:ext cx="9875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CCCCCC"/>
                </a:solidFill>
                <a:latin typeface="Calibri"/>
              </a:rPr>
              <a:t>1,2 млн фотографий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4206240"/>
            <a:ext cx="11247120" cy="123444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4389120"/>
            <a:ext cx="5486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 i="0">
                <a:solidFill>
                  <a:srgbClr val="FFFFFF"/>
                </a:solidFill>
                <a:latin typeface="Calibri"/>
              </a:rPr>
              <a:t>🟠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4297679"/>
            <a:ext cx="4572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Calibri"/>
              </a:rPr>
              <a:t>ChatGPT (2022)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0" y="4828031"/>
            <a:ext cx="9875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CCCCCC"/>
                </a:solidFill>
                <a:latin typeface="Calibri"/>
              </a:rPr>
              <a:t>300+ млрд текстов из интернета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5760720"/>
            <a:ext cx="112471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2ECC71"/>
                </a:solidFill>
                <a:latin typeface="Calibri"/>
              </a:rPr>
              <a:t>Больше данных + больше нейронов + мощнее GPU = лучше результат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FFD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WOW: нейросеть стала чемпионом мира в игре Го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17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FFD700"/>
                </a:solidFill>
                <a:latin typeface="Calibri"/>
              </a:rPr>
              <a:t>DeepMind AlphaGo (2016)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103120"/>
            <a:ext cx="2011680" cy="100584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240279"/>
            <a:ext cx="1828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Начало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2267712"/>
            <a:ext cx="89611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  <a:latin typeface="Calibri"/>
              </a:rPr>
              <a:t>Играл случайно — проигрывал каждый раз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3108960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888888"/>
                </a:solidFill>
                <a:latin typeface="Calibri"/>
              </a:rPr>
              <a:t>↓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3291839"/>
            <a:ext cx="2011680" cy="100584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3428999"/>
            <a:ext cx="1828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Обучение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0" y="3456432"/>
            <a:ext cx="89611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  <a:latin typeface="Calibri"/>
              </a:rPr>
              <a:t>Играл сам с собой миллионы партий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4297679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888888"/>
                </a:solidFill>
                <a:latin typeface="Calibri"/>
              </a:rPr>
              <a:t>↓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4480560"/>
            <a:ext cx="2011680" cy="100584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4617720"/>
            <a:ext cx="1828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Итог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4645152"/>
            <a:ext cx="89611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  <a:latin typeface="Calibri"/>
              </a:rPr>
              <a:t>Победил чемпиона мира по Го (Ли Седоль, 4:1)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5760720"/>
            <a:ext cx="112471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1">
                <a:solidFill>
                  <a:srgbClr val="CCCCCC"/>
                </a:solidFill>
                <a:latin typeface="Calibri"/>
              </a:rPr>
              <a:t>Никто не объяснял правила — только примеры (ход + результат = выиграл/проиграл)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286000"/>
            <a:ext cx="12188952" cy="22860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46888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Calibri"/>
              </a:rPr>
              <a:t>☕ Перерыв — 10 минут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286000"/>
            <a:ext cx="12188952" cy="228600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46888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Calibri"/>
              </a:rPr>
              <a:t>💬  Блок 4: ChatGPT — нейросеть для текста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Поднимите руку...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55448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i="0">
                <a:solidFill>
                  <a:srgbClr val="FFFFFF"/>
                </a:solidFill>
                <a:latin typeface="Calibri"/>
              </a:rPr>
              <a:t>Вы пользовались ChatGPT, Midjourney или голосовым ассистентом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 i="0">
                <a:solidFill>
                  <a:srgbClr val="FFD700"/>
                </a:solidFill>
                <a:latin typeface="Calibri"/>
              </a:rPr>
              <a:t>за последний месяц?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0" y="2926080"/>
            <a:ext cx="1188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600" b="0" i="0">
                <a:solidFill>
                  <a:srgbClr val="FFFFFF"/>
                </a:solidFill>
                <a:latin typeface="Calibri"/>
              </a:rPr>
              <a:t>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02920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2ECC71"/>
                </a:solidFill>
                <a:latin typeface="Calibri"/>
              </a:rPr>
              <a:t>Вы уже используете нейросети.
Сегодня разберём, как они устроены внутри.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Блок 4: ChatGPT — нейросеть для текста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1732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A9EFF"/>
                </a:solidFill>
                <a:latin typeface="Calibri"/>
              </a:rPr>
              <a:t>Как компьютер «понимает» слова?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057400"/>
            <a:ext cx="62179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Каждое слово = набор чисел (вектор)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/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Похожие слова → похожие числа: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  🐱 «кот» и «кошка» — рядом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  ✈️ «кот» и «самолёт» — далеко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/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Пример: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  «король» - «мужчина» + «женщина» ≈ «королева»</a:t>
            </a:r>
          </a:p>
        </p:txBody>
      </p:sp>
      <p:sp>
        <p:nvSpPr>
          <p:cNvPr id="8" name="Rectangle 7"/>
          <p:cNvSpPr/>
          <p:nvPr/>
        </p:nvSpPr>
        <p:spPr>
          <a:xfrm>
            <a:off x="7040880" y="1371600"/>
            <a:ext cx="4846320" cy="512064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0" y="1554480"/>
            <a:ext cx="42976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4A9EFF"/>
                </a:solidFill>
                <a:latin typeface="Calibri"/>
              </a:rPr>
              <a:t>Карта слов
(t-SNE)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7406640" y="2286000"/>
            <a:ext cx="1737360" cy="13716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52360" y="2377440"/>
            <a:ext cx="16459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0">
                <a:solidFill>
                  <a:srgbClr val="2ECC71"/>
                </a:solidFill>
                <a:latin typeface="Calibri"/>
              </a:rPr>
              <a:t>🐱🐶🐦
животные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418320" y="2286000"/>
            <a:ext cx="1737360" cy="13716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464040" y="2377440"/>
            <a:ext cx="16459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0">
                <a:solidFill>
                  <a:srgbClr val="9B59B6"/>
                </a:solidFill>
                <a:latin typeface="Calibri"/>
              </a:rPr>
              <a:t>🏃👩‍💼👨‍🔬
люди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06640" y="4114800"/>
            <a:ext cx="1737360" cy="13716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52360" y="4206240"/>
            <a:ext cx="16459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0">
                <a:solidFill>
                  <a:srgbClr val="FF8C00"/>
                </a:solidFill>
                <a:latin typeface="Calibri"/>
              </a:rPr>
              <a:t>🚗✈️🚂
техника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418320" y="4114800"/>
            <a:ext cx="1737360" cy="13716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464040" y="4206240"/>
            <a:ext cx="16459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0">
                <a:solidFill>
                  <a:srgbClr val="FFD700"/>
                </a:solidFill>
                <a:latin typeface="Calibri"/>
              </a:rPr>
              <a:t>🍎🥖🍕
еда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Трансформер: «внимание» к словам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17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 i="0">
                <a:solidFill>
                  <a:srgbClr val="9B59B6"/>
                </a:solidFill>
                <a:latin typeface="Calibri"/>
              </a:rPr>
              <a:t>Ключевая идея: когда читаешь слово, смотришь на контекст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103120"/>
            <a:ext cx="5486400" cy="18288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194560"/>
            <a:ext cx="5120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A9EFF"/>
                </a:solidFill>
                <a:latin typeface="Calibri"/>
              </a:rPr>
              <a:t>«Берег реки»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834640"/>
            <a:ext cx="5120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CCCCCC"/>
                </a:solidFill>
                <a:latin typeface="Calibri"/>
              </a:rPr>
              <a:t>БЕРЕГ = место у воды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09360" y="2103120"/>
            <a:ext cx="5486400" cy="18288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2194560"/>
            <a:ext cx="5120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2ECC71"/>
                </a:solidFill>
                <a:latin typeface="Calibri"/>
              </a:rPr>
              <a:t>«Берег машину»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2240" y="2834640"/>
            <a:ext cx="5120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CCCCCC"/>
                </a:solidFill>
                <a:latin typeface="Calibri"/>
              </a:rPr>
              <a:t>БЕРЕГ = сохранял аккуратно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114800"/>
            <a:ext cx="11247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 i="0">
                <a:solidFill>
                  <a:srgbClr val="FFFFFF"/>
                </a:solidFill>
                <a:latin typeface="Calibri"/>
              </a:rPr>
              <a:t>Одно слово — разный смысл! Трансформер это понимает: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4663440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FFD700"/>
                </a:solidFill>
                <a:latin typeface="Calibri"/>
              </a:rPr>
              <a:t>Каждое слово «смотрит» на все остальные,
чтобы понять смысл в контексте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Как ChatGPT генерирует текст?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17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A9EFF"/>
                </a:solidFill>
                <a:latin typeface="Calibri"/>
              </a:rPr>
              <a:t>Задача: предсказать СЛЕДУЮЩЕЕ слово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103120"/>
            <a:ext cx="6858000" cy="82296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176272"/>
            <a:ext cx="64922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FFFFFF"/>
                </a:solidFill>
                <a:latin typeface="Calibri"/>
              </a:rPr>
              <a:t>«Сегодня прекрасная ___»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3108960"/>
            <a:ext cx="2651760" cy="118872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3200400"/>
            <a:ext cx="24688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 i="0">
                <a:solidFill>
                  <a:srgbClr val="2ECC71"/>
                </a:solidFill>
                <a:latin typeface="Calibri"/>
              </a:rPr>
              <a:t>погода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749039"/>
            <a:ext cx="24688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888888"/>
                </a:solidFill>
                <a:latin typeface="Calibri"/>
              </a:rPr>
              <a:t>38%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83280" y="3108960"/>
            <a:ext cx="2651760" cy="118872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74720" y="3200400"/>
            <a:ext cx="24688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 i="0">
                <a:solidFill>
                  <a:srgbClr val="4A9EFF"/>
                </a:solidFill>
                <a:latin typeface="Calibri"/>
              </a:rPr>
              <a:t>пятница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4720" y="3749039"/>
            <a:ext cx="24688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888888"/>
                </a:solidFill>
                <a:latin typeface="Calibri"/>
              </a:rPr>
              <a:t>22%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09360" y="3108960"/>
            <a:ext cx="2651760" cy="118872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3200400"/>
            <a:ext cx="24688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 i="0">
                <a:solidFill>
                  <a:srgbClr val="9B59B6"/>
                </a:solidFill>
                <a:latin typeface="Calibri"/>
              </a:rPr>
              <a:t>новость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3749039"/>
            <a:ext cx="24688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888888"/>
                </a:solidFill>
                <a:latin typeface="Calibri"/>
              </a:rPr>
              <a:t>15%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235440" y="3108960"/>
            <a:ext cx="2651760" cy="118872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26880" y="3200400"/>
            <a:ext cx="24688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 i="0">
                <a:solidFill>
                  <a:srgbClr val="888888"/>
                </a:solidFill>
                <a:latin typeface="Calibri"/>
              </a:rPr>
              <a:t>...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26880" y="3749039"/>
            <a:ext cx="24688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888888"/>
                </a:solidFill>
                <a:latin typeface="Calibri"/>
              </a:rPr>
              <a:t>25%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4572000"/>
            <a:ext cx="112471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 i="0">
                <a:solidFill>
                  <a:srgbClr val="CCCCCC"/>
                </a:solidFill>
                <a:latin typeface="Calibri"/>
              </a:rPr>
              <a:t>Миллиарды таких предсказаний на огромных текстах → модель научилась «разговаривать»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5257800"/>
            <a:ext cx="112471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1">
                <a:solidFill>
                  <a:srgbClr val="FFD700"/>
                </a:solidFill>
                <a:latin typeface="Calibri"/>
              </a:rPr>
              <a:t>Попробуйте сами: продолжите фразу «Однажды в тёмном лесу...»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Масштаб обучения GPT-4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2286000" cy="82296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527048"/>
            <a:ext cx="21031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📚 Данные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26080" y="1554480"/>
            <a:ext cx="90525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CCCCCC"/>
                </a:solidFill>
                <a:latin typeface="Calibri"/>
              </a:rPr>
              <a:t>300 млрд слов (вся Рунет-Вики = ~500 млн слов)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423160"/>
            <a:ext cx="2286000" cy="82296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2487168"/>
            <a:ext cx="21031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⏱️ Время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2514600"/>
            <a:ext cx="90525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CCCCCC"/>
                </a:solidFill>
                <a:latin typeface="Calibri"/>
              </a:rPr>
              <a:t>~90 дней обучения без остановки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383280"/>
            <a:ext cx="2286000" cy="82296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447288"/>
            <a:ext cx="21031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💻 Железо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26080" y="3474720"/>
            <a:ext cx="90525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CCCCCC"/>
                </a:solidFill>
                <a:latin typeface="Calibri"/>
              </a:rPr>
              <a:t>10 000 GPU одновременно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4343400"/>
            <a:ext cx="2286000" cy="82296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4407408"/>
            <a:ext cx="21031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💰 Стоимость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26080" y="4434840"/>
            <a:ext cx="90525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CCCCCC"/>
                </a:solidFill>
                <a:latin typeface="Calibri"/>
              </a:rPr>
              <a:t>~$50–100 миллионов на одно обучение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5303520"/>
            <a:ext cx="2286000" cy="82296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5367528"/>
            <a:ext cx="21031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🌍 Результат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26080" y="5394960"/>
            <a:ext cx="90525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CCCCCC"/>
                </a:solidFill>
                <a:latin typeface="Calibri"/>
              </a:rPr>
              <a:t>50+ языков, код, теоремы, поэзия, медицина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286000"/>
            <a:ext cx="12188952" cy="228600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46888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Calibri"/>
              </a:rPr>
              <a:t>🌍  Блок 5: Нейросети вокруг нас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Блок 5: Нейросети вокруг нас — Медицина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11247120" cy="13716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463040"/>
            <a:ext cx="2926080" cy="137160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78308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🏥 Рак на МРТ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0" y="1645920"/>
            <a:ext cx="77724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CCCCCC"/>
                </a:solidFill>
                <a:latin typeface="Calibri"/>
              </a:rPr>
              <a:t>Точность нейросети: 96%
Врачи-эксперты: ~85%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971800"/>
            <a:ext cx="11247120" cy="13716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57200" y="2971800"/>
            <a:ext cx="2926080" cy="137160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329184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🧬 AlphaFold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0" y="3154680"/>
            <a:ext cx="77724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CCCCCC"/>
                </a:solidFill>
                <a:latin typeface="Calibri"/>
              </a:rPr>
              <a:t>50 лет не знали структуры белков → решено за 2 года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4480560"/>
            <a:ext cx="11247120" cy="13716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7200" y="4480560"/>
            <a:ext cx="2926080" cy="1371600"/>
          </a:xfrm>
          <a:prstGeom prst="rect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480060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💊 Новые лекарства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57600" y="4663440"/>
            <a:ext cx="77724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CCCCCC"/>
                </a:solidFill>
                <a:latin typeface="Calibri"/>
              </a:rPr>
              <a:t>NVIDIA BioNeMo: поиск ускорен в 1000 раз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Автомобили и роботы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1732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🚗  Tesla Autopilot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      8 камер + нейросеть = реальное время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      120 млн км данных → знает все ситуации на дороге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/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🤖  Boston Dynamics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      Роботы учатся ходить, прыгать, делать сальто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      Никто не пишет правила — только примеры и обратная связь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/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📦  Amazon склады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      Роботы-руки: 350 посылок в час (человек ~100)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Творчество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3566160" cy="3200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1600200"/>
            <a:ext cx="3291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 i="0">
                <a:solidFill>
                  <a:srgbClr val="9B59B6"/>
                </a:solidFill>
                <a:latin typeface="Calibri"/>
              </a:rPr>
              <a:t>🎨 Midjourney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2286000"/>
            <a:ext cx="3291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  <a:latin typeface="Calibri"/>
              </a:rPr>
              <a:t>Текст → картина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926080"/>
            <a:ext cx="32918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D700"/>
                </a:solidFill>
                <a:latin typeface="Calibri"/>
              </a:rPr>
              <a:t>за 30 секунд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89120" y="1463040"/>
            <a:ext cx="3566160" cy="3200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26280" y="1600200"/>
            <a:ext cx="3291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 i="0">
                <a:solidFill>
                  <a:srgbClr val="9B59B6"/>
                </a:solidFill>
                <a:latin typeface="Calibri"/>
              </a:rPr>
              <a:t>🎵 Suno.ai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26280" y="2286000"/>
            <a:ext cx="3291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  <a:latin typeface="Calibri"/>
              </a:rPr>
              <a:t>Текст → музыка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6280" y="2926080"/>
            <a:ext cx="32918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D700"/>
                </a:solidFill>
                <a:latin typeface="Calibri"/>
              </a:rPr>
              <a:t>за 10 секунд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321040" y="1463040"/>
            <a:ext cx="3566160" cy="3200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58200" y="1600200"/>
            <a:ext cx="3291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 i="0">
                <a:solidFill>
                  <a:srgbClr val="9B59B6"/>
                </a:solidFill>
                <a:latin typeface="Calibri"/>
              </a:rPr>
              <a:t>🎥 Runway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58200" y="2286000"/>
            <a:ext cx="3291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  <a:latin typeface="Calibri"/>
              </a:rPr>
              <a:t>Текст → видео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58200" y="2926080"/>
            <a:ext cx="32918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D700"/>
                </a:solidFill>
                <a:latin typeface="Calibri"/>
              </a:rPr>
              <a:t>за 1 минуту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4846320"/>
            <a:ext cx="112471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 i="1">
                <a:solidFill>
                  <a:srgbClr val="FFD700"/>
                </a:solidFill>
                <a:latin typeface="Calibri"/>
              </a:rPr>
              <a:t>Попробуйте дома: Напишите «нарисуй Мону Лизу в стиле аниме» в Midjourney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5486400"/>
            <a:ext cx="112471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CCCCCC"/>
                </a:solidFill>
                <a:latin typeface="Calibri"/>
              </a:rPr>
              <a:t>Нейросети уже выигрывают конкурсы по живописи и пишут песни в Top-40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Наука — AI4Science (Сбер)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17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2ECC71"/>
                </a:solidFill>
                <a:latin typeface="Calibri"/>
              </a:rPr>
              <a:t>Нейросети предсказывают свойства материалов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103120"/>
            <a:ext cx="5486400" cy="201168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194560"/>
            <a:ext cx="5120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E74C3C"/>
                </a:solidFill>
                <a:latin typeface="Calibri"/>
              </a:rPr>
              <a:t>🔬 В лаборатории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834640"/>
            <a:ext cx="51206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CCCCCC"/>
                </a:solidFill>
                <a:latin typeface="Calibri"/>
              </a:rPr>
              <a:t>1 год экспериментов
на один материал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09360" y="2103120"/>
            <a:ext cx="5486400" cy="201168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2194560"/>
            <a:ext cx="5120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2ECC71"/>
                </a:solidFill>
                <a:latin typeface="Calibri"/>
              </a:rPr>
              <a:t>🤖 Нейросеть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2240" y="2834640"/>
            <a:ext cx="51206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CCCCCC"/>
                </a:solidFill>
                <a:latin typeface="Calibri"/>
              </a:rPr>
              <a:t>1 секунда предсказания
с точностью 95%+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29768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 i="0">
                <a:solidFill>
                  <a:srgbClr val="FFFFFF"/>
                </a:solidFill>
                <a:latin typeface="Calibri"/>
              </a:rPr>
              <a:t>Команда AI4Science в Сбере работает над этим прямо сейчас: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4892040"/>
            <a:ext cx="112471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1">
                <a:solidFill>
                  <a:srgbClr val="CCCCCC"/>
                </a:solidFill>
                <a:latin typeface="Calibri"/>
              </a:rPr>
              <a:t>Predicting quantum chemistry → drug discovery → materials for batteries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5577840"/>
            <a:ext cx="112471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D700"/>
                </a:solidFill>
                <a:latin typeface="Calibri"/>
              </a:rPr>
              <a:t>ИИ + наука = самая интересная область ближайших 20 лет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Что умеют нейросети vs что НЕ умеют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17320"/>
            <a:ext cx="5486400" cy="50292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463040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 i="0">
                <a:solidFill>
                  <a:srgbClr val="FFFFFF"/>
                </a:solidFill>
                <a:latin typeface="Calibri"/>
              </a:rPr>
              <a:t>✅ Умеют хорошо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0" y="1417320"/>
            <a:ext cx="5486400" cy="502920"/>
          </a:xfrm>
          <a:prstGeom prst="rect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0" y="1463040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 i="0">
                <a:solidFill>
                  <a:srgbClr val="FFFFFF"/>
                </a:solidFill>
                <a:latin typeface="Calibri"/>
              </a:rPr>
              <a:t>❌ Плохо / пока не умеют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011680"/>
            <a:ext cx="5486400" cy="914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121408"/>
            <a:ext cx="51206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CCCCC"/>
                </a:solidFill>
                <a:latin typeface="Calibri"/>
              </a:rPr>
              <a:t>Распознавать паттерны в данных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0" y="2011680"/>
            <a:ext cx="5486400" cy="914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83680" y="2121408"/>
            <a:ext cx="51206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CCCCC"/>
                </a:solidFill>
                <a:latin typeface="Calibri"/>
              </a:rPr>
              <a:t>Понимать причинно-следственные связи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3017520"/>
            <a:ext cx="5486400" cy="914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127248"/>
            <a:ext cx="51206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CCCCC"/>
                </a:solidFill>
                <a:latin typeface="Calibri"/>
              </a:rPr>
              <a:t>Генерировать похожий контент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0" y="3017520"/>
            <a:ext cx="5486400" cy="914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0" y="3127248"/>
            <a:ext cx="51206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CCCCC"/>
                </a:solidFill>
                <a:latin typeface="Calibri"/>
              </a:rPr>
              <a:t>Рассуждать логически без ошибок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4023360"/>
            <a:ext cx="5486400" cy="914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4133088"/>
            <a:ext cx="51206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CCCCC"/>
                </a:solidFill>
                <a:latin typeface="Calibri"/>
              </a:rPr>
              <a:t>Обобщать из огромного числа примеров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00800" y="4023360"/>
            <a:ext cx="5486400" cy="914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583680" y="4133088"/>
            <a:ext cx="51206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CCCCC"/>
                </a:solidFill>
                <a:latin typeface="Calibri"/>
              </a:rPr>
              <a:t>Физически взаимодействовать с миром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5029200"/>
            <a:ext cx="5486400" cy="914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5138928"/>
            <a:ext cx="51206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CCCCC"/>
                </a:solidFill>
                <a:latin typeface="Calibri"/>
              </a:rPr>
              <a:t>Работать в узкой задаче лучше человека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0" y="5029200"/>
            <a:ext cx="5486400" cy="914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83680" y="5138928"/>
            <a:ext cx="51206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CCCCC"/>
                </a:solidFill>
                <a:latin typeface="Calibri"/>
              </a:rPr>
              <a:t>Учиться из 1–2 примеров (как человек)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За 90 минут вы узнаете: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11247120" cy="914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600200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0" i="0">
                <a:solidFill>
                  <a:srgbClr val="FFFFFF"/>
                </a:solidFill>
                <a:latin typeface="Calibri"/>
              </a:rPr>
              <a:t>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645920"/>
            <a:ext cx="99669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  <a:latin typeface="Calibri"/>
              </a:rPr>
              <a:t>Как работает нейрон (как клетка мозга)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514600"/>
            <a:ext cx="11247120" cy="914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2651760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0" i="0">
                <a:solidFill>
                  <a:srgbClr val="FFFFFF"/>
                </a:solidFill>
                <a:latin typeface="Calibri"/>
              </a:rPr>
              <a:t>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697480"/>
            <a:ext cx="99669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  <a:latin typeface="Calibri"/>
              </a:rPr>
              <a:t>Как сеть «учится» на примерах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566160"/>
            <a:ext cx="11247120" cy="914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3703320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0" i="0">
                <a:solidFill>
                  <a:srgbClr val="FFFFFF"/>
                </a:solidFill>
                <a:latin typeface="Calibri"/>
              </a:rPr>
              <a:t>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749039"/>
            <a:ext cx="99669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  <a:latin typeface="Calibri"/>
              </a:rPr>
              <a:t>Почему ChatGPT умеет писать текст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4617720"/>
            <a:ext cx="11247120" cy="9144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4754880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0" i="0">
                <a:solidFill>
                  <a:srgbClr val="FFFFFF"/>
                </a:solidFill>
                <a:latin typeface="Calibri"/>
              </a:rPr>
              <a:t>🌍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800600"/>
            <a:ext cx="99669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  <a:latin typeface="Calibri"/>
              </a:rPr>
              <a:t>Где нейросети работают прямо сейчас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286000"/>
            <a:ext cx="12188952" cy="2286000"/>
          </a:xfrm>
          <a:prstGeom prst="rect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46888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Calibri"/>
              </a:rPr>
              <a:t>🚀  Блок 6: Ваши возможности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Блок 6: Как войти в AI сейчас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11247120" cy="141732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463040"/>
            <a:ext cx="3017520" cy="141732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828800"/>
            <a:ext cx="2834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👆 Пользоваться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0" y="1554480"/>
            <a:ext cx="77724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FFFFFF"/>
                </a:solidFill>
                <a:latin typeface="Calibri"/>
              </a:rPr>
              <a:t>ChatGPT, Claude, Midjourney — уже сейчас, бесплатно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0" y="2148840"/>
            <a:ext cx="7772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888888"/>
                </a:solidFill>
                <a:latin typeface="Calibri"/>
              </a:rPr>
              <a:t>Начать можно сегодня — зарегистрируйся и пробуй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3017520"/>
            <a:ext cx="11247120" cy="141732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3017520"/>
            <a:ext cx="3017520" cy="141732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383279"/>
            <a:ext cx="2834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📖 Изучать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0" y="3108960"/>
            <a:ext cx="77724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FFFFFF"/>
                </a:solidFill>
                <a:latin typeface="Calibri"/>
              </a:rPr>
              <a:t>Python, Kaggle.com (бесплатный ML курс), 3Blue1Brown на YouTube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7600" y="3703320"/>
            <a:ext cx="7772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888888"/>
                </a:solidFill>
                <a:latin typeface="Calibri"/>
              </a:rPr>
              <a:t>3 мес → базовый ML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4572000"/>
            <a:ext cx="11247120" cy="141732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57200" y="4572000"/>
            <a:ext cx="3017520" cy="1417320"/>
          </a:xfrm>
          <a:prstGeom prst="rect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4937760"/>
            <a:ext cx="2834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🛠️ Строить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57600" y="4663440"/>
            <a:ext cx="77724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FFFFFF"/>
                </a:solidFill>
                <a:latin typeface="Calibri"/>
              </a:rPr>
              <a:t>Google Colab — бесплатные GPU прямо в браузере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7600" y="5257800"/>
            <a:ext cx="7772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888888"/>
                </a:solidFill>
                <a:latin typeface="Calibri"/>
              </a:rPr>
              <a:t>Первая нейросеть — за 30 мин с нуля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FFD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10 лет, которые изменили всё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1645920" cy="868680"/>
          </a:xfrm>
          <a:prstGeom prst="rect">
            <a:avLst/>
          </a:prstGeom>
          <a:solidFill>
            <a:srgbClr val="FFD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1554480"/>
            <a:ext cx="1554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0D0D1A"/>
                </a:solidFill>
                <a:latin typeface="Calibri"/>
              </a:rPr>
              <a:t>2012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0" y="155448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FFFFFF"/>
                </a:solidFill>
                <a:latin typeface="Calibri"/>
              </a:rPr>
              <a:t>Нейросеть впервые лучше человека распознала фото (ImageNet)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514600"/>
            <a:ext cx="1645920" cy="868680"/>
          </a:xfrm>
          <a:prstGeom prst="rect">
            <a:avLst/>
          </a:prstGeom>
          <a:solidFill>
            <a:srgbClr val="FFD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2606040"/>
            <a:ext cx="1554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0D0D1A"/>
                </a:solidFill>
                <a:latin typeface="Calibri"/>
              </a:rPr>
              <a:t>2016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0" y="260604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FFFFFF"/>
                </a:solidFill>
                <a:latin typeface="Calibri"/>
              </a:rPr>
              <a:t>AlphaGo победила чемпиона мира по Го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566160"/>
            <a:ext cx="1645920" cy="868680"/>
          </a:xfrm>
          <a:prstGeom prst="rect">
            <a:avLst/>
          </a:prstGeom>
          <a:solidFill>
            <a:srgbClr val="FFD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3657600"/>
            <a:ext cx="1554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0D0D1A"/>
                </a:solidFill>
                <a:latin typeface="Calibri"/>
              </a:rPr>
              <a:t>2022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86000" y="365760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FFFFFF"/>
                </a:solidFill>
                <a:latin typeface="Calibri"/>
              </a:rPr>
              <a:t>ChatGPT — 1 млн пользователей за 5 дней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4617720"/>
            <a:ext cx="1645920" cy="868680"/>
          </a:xfrm>
          <a:prstGeom prst="rect">
            <a:avLst/>
          </a:prstGeom>
          <a:solidFill>
            <a:srgbClr val="FFD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02920" y="4709159"/>
            <a:ext cx="1554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0D0D1A"/>
                </a:solidFill>
                <a:latin typeface="Calibri"/>
              </a:rPr>
              <a:t>2024-25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0" y="4709159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FFFFFF"/>
                </a:solidFill>
                <a:latin typeface="Calibri"/>
              </a:rPr>
              <a:t>Нейросети пишут код, лечат болезни, открывают молекулы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5669280"/>
            <a:ext cx="11247120" cy="82296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5742432"/>
            <a:ext cx="10972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  <a:latin typeface="Calibri"/>
              </a:rPr>
              <a:t>Это всё произошло за 10 лет. Вы в начале следующих 10.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394960" y="640080"/>
            <a:ext cx="13716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0" i="0">
                <a:solidFill>
                  <a:srgbClr val="FFFFFF"/>
                </a:solidFill>
                <a:latin typeface="Calibri"/>
              </a:rPr>
              <a:t>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i="0">
                <a:solidFill>
                  <a:srgbClr val="FFFFFF"/>
                </a:solidFill>
                <a:latin typeface="Calibri"/>
              </a:rPr>
              <a:t>Вопросы и обсуждение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108960"/>
            <a:ext cx="103327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i="0">
                <a:solidFill>
                  <a:srgbClr val="FFFFFF"/>
                </a:solidFill>
                <a:latin typeface="Calibri"/>
              </a:rPr>
              <a:t>«Что вас удивило больше всего?»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840480"/>
            <a:ext cx="103327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i="0">
                <a:solidFill>
                  <a:srgbClr val="FFFFFF"/>
                </a:solidFill>
                <a:latin typeface="Calibri"/>
              </a:rPr>
              <a:t>«Где бы вы использовали нейросеть?»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303520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FFFFFF"/>
                </a:solidFill>
                <a:latin typeface="Calibri"/>
              </a:rPr>
              <a:t>Даниил Меркулов  •  AI4Science, Сбер  •  12 апреля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286000"/>
            <a:ext cx="12188952" cy="2286000"/>
          </a:xfrm>
          <a:prstGeom prst="rect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46888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Calibri"/>
              </a:rPr>
              <a:t>🔬  Блок 1: Что такое нейрон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Блок 1: Что такое нейрон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17320"/>
            <a:ext cx="5486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9B59B6"/>
                </a:solidFill>
                <a:latin typeface="Calibri"/>
              </a:rPr>
              <a:t>Биологический нейрон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920240"/>
            <a:ext cx="566928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Дендриты — получают сигналы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Тело клетки — суммирует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Аксон — передаёт дальше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/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Мозг: ~86 млрд нейронов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Триллионы связей между ними</a:t>
            </a:r>
          </a:p>
        </p:txBody>
      </p:sp>
      <p:sp>
        <p:nvSpPr>
          <p:cNvPr id="8" name="Rectangle 7"/>
          <p:cNvSpPr/>
          <p:nvPr/>
        </p:nvSpPr>
        <p:spPr>
          <a:xfrm>
            <a:off x="6309360" y="1371600"/>
            <a:ext cx="5486400" cy="50292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0" y="2011680"/>
            <a:ext cx="1645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0" i="0">
                <a:solidFill>
                  <a:srgbClr val="FFFFFF"/>
                </a:solidFill>
                <a:latin typeface="Calibri"/>
              </a:rPr>
              <a:t>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2240" y="3566160"/>
            <a:ext cx="512064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CCCCCC"/>
                </a:solidFill>
                <a:latin typeface="Calibri"/>
              </a:rPr>
              <a:t>Дендриты  →  Тело  →  Аксон
Сигнал собирается, суммируется,
передаётся дальше если достаточно силён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Искусственный нейрон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63040"/>
            <a:ext cx="64008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4A9EFF"/>
                </a:solidFill>
                <a:latin typeface="Calibri"/>
              </a:rPr>
              <a:t>Вход 1 → вес → ┐
Вход 2 → вес → ┤ → Сумма → Если достаточно → ВЫХОД
Вход 3 → вес → 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200400"/>
            <a:ext cx="5943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D700"/>
                </a:solidFill>
                <a:latin typeface="Calibri"/>
              </a:rPr>
              <a:t>Аналогия: голосование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749039"/>
            <a:ext cx="5943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Каждый вход = голос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Вес = сила голоса</a:t>
            </a:r>
          </a:p>
          <a:p>
            <a:pPr algn="l"/>
            <a:r>
              <a:rPr sz="2000">
                <a:solidFill>
                  <a:srgbClr val="CCCCCC"/>
                </a:solidFill>
                <a:latin typeface="Calibri"/>
              </a:rPr>
              <a:t>Если большинство ЗА → нейрон срабатывает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0" y="1371600"/>
            <a:ext cx="5303520" cy="50292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0" y="1554480"/>
            <a:ext cx="49377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D700"/>
                </a:solidFill>
                <a:latin typeface="Calibri"/>
              </a:rPr>
              <a:t>Пример: «Вкусная еда?»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210312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FFFFFF"/>
                </a:solidFill>
                <a:latin typeface="Calibri"/>
              </a:rPr>
              <a:t>Сладкое?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2103120"/>
            <a:ext cx="2011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2ECC71"/>
                </a:solidFill>
                <a:latin typeface="Calibri"/>
              </a:rPr>
              <a:t>вес +3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0" y="278892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FFFFFF"/>
                </a:solidFill>
                <a:latin typeface="Calibri"/>
              </a:rPr>
              <a:t>Горькое?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2640" y="2788920"/>
            <a:ext cx="2011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E74C3C"/>
                </a:solidFill>
                <a:latin typeface="Calibri"/>
              </a:rPr>
              <a:t>вес -2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0" y="347472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FFFFFF"/>
                </a:solidFill>
                <a:latin typeface="Calibri"/>
              </a:rPr>
              <a:t>Горячее?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92640" y="3474720"/>
            <a:ext cx="2011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2ECC71"/>
                </a:solidFill>
                <a:latin typeface="Calibri"/>
              </a:rPr>
              <a:t>вес +1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6560" y="5212080"/>
            <a:ext cx="49377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2ECC71"/>
                </a:solidFill>
                <a:latin typeface="Calibri"/>
              </a:rPr>
              <a:t>Сумма = решение!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FF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Что один нейрон НЕ умеет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63040"/>
            <a:ext cx="7315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FF8C00"/>
                </a:solidFill>
                <a:latin typeface="Calibri"/>
              </a:rPr>
              <a:t>Один нейрон = только ПРЯМАЯ ЛИНИЯ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194560"/>
            <a:ext cx="68580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>
                <a:solidFill>
                  <a:srgbClr val="CCCCCC"/>
                </a:solidFill>
                <a:latin typeface="Calibri"/>
              </a:rPr>
              <a:t>Задача: разделить котиков 🐱 и собак 🐶</a:t>
            </a:r>
          </a:p>
          <a:p>
            <a:pPr algn="l"/>
            <a:r>
              <a:rPr sz="2100">
                <a:solidFill>
                  <a:srgbClr val="CCCCCC"/>
                </a:solidFill>
                <a:latin typeface="Calibri"/>
              </a:rPr>
              <a:t/>
            </a:r>
          </a:p>
          <a:p>
            <a:pPr algn="l"/>
            <a:r>
              <a:rPr sz="2100">
                <a:solidFill>
                  <a:srgbClr val="CCCCCC"/>
                </a:solidFill>
                <a:latin typeface="Calibri"/>
              </a:rPr>
              <a:t>Одной прямой — невозможно!</a:t>
            </a:r>
          </a:p>
          <a:p>
            <a:pPr algn="l"/>
            <a:r>
              <a:rPr sz="2100">
                <a:solidFill>
                  <a:srgbClr val="CCCCCC"/>
                </a:solidFill>
                <a:latin typeface="Calibri"/>
              </a:rPr>
              <a:t/>
            </a:r>
          </a:p>
          <a:p>
            <a:pPr algn="l"/>
            <a:r>
              <a:rPr sz="2100">
                <a:solidFill>
                  <a:srgbClr val="CCCCCC"/>
                </a:solidFill>
                <a:latin typeface="Calibri"/>
              </a:rPr>
              <a:t>Вывод: нужно объединить</a:t>
            </a:r>
          </a:p>
          <a:p>
            <a:pPr algn="l"/>
            <a:r>
              <a:rPr sz="2100">
                <a:solidFill>
                  <a:srgbClr val="CCCCCC"/>
                </a:solidFill>
                <a:latin typeface="Calibri"/>
              </a:rPr>
              <a:t>много нейронов в СЕТЬ</a:t>
            </a:r>
          </a:p>
        </p:txBody>
      </p:sp>
      <p:sp>
        <p:nvSpPr>
          <p:cNvPr id="8" name="Rectangle 7"/>
          <p:cNvSpPr/>
          <p:nvPr/>
        </p:nvSpPr>
        <p:spPr>
          <a:xfrm>
            <a:off x="7589520" y="1371600"/>
            <a:ext cx="4206240" cy="5029200"/>
          </a:xfrm>
          <a:prstGeom prst="rect">
            <a:avLst/>
          </a:prstGeom>
          <a:solidFill>
            <a:srgbClr val="161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0" y="2011680"/>
            <a:ext cx="384048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0" i="0">
                <a:solidFill>
                  <a:srgbClr val="FFFFFF"/>
                </a:solidFill>
                <a:latin typeface="Calibri"/>
              </a:rPr>
              <a:t>🐱  🐱  🐶
🐶  🐱  🐶
🐱  🐶  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0" y="4206240"/>
            <a:ext cx="3840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FF8C00"/>
                </a:solidFill>
                <a:latin typeface="Calibri"/>
              </a:rPr>
              <a:t>← нельзя разделить
    одной чертой →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286000"/>
            <a:ext cx="12188952" cy="228600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46888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Calibri"/>
              </a:rPr>
              <a:t>🌐  Блок 2: Нейронная сеть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libri"/>
              </a:rPr>
              <a:t>Блок 2: Нейронная сеть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492240"/>
            <a:ext cx="1161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888888"/>
                </a:solidFill>
                <a:latin typeface="Calibri"/>
              </a:rPr>
              <a:t>СПО | Введение в нейронные сети | 12.04.2026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17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2ECC71"/>
                </a:solidFill>
                <a:latin typeface="Calibri"/>
              </a:rPr>
              <a:t>Несколько слоёв нейронов = нейронная сеть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011680"/>
            <a:ext cx="3383280" cy="2194560"/>
          </a:xfrm>
          <a:prstGeom prst="rect">
            <a:avLst/>
          </a:prstGeom>
          <a:solidFill>
            <a:srgbClr val="4A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103120"/>
            <a:ext cx="3200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ВХОДНОЙ
СЛОЙ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017520"/>
            <a:ext cx="3200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FFFFFF"/>
                </a:solidFill>
                <a:latin typeface="Calibri"/>
              </a:rPr>
              <a:t>Сырые данные
(пиксели, слова,
числа)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31920" y="2560320"/>
            <a:ext cx="457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 i="0">
                <a:solidFill>
                  <a:srgbClr val="CCCCCC"/>
                </a:solidFill>
                <a:latin typeface="Calibri"/>
              </a:rPr>
              <a:t>→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89120" y="2011680"/>
            <a:ext cx="3383280" cy="2194560"/>
          </a:xfrm>
          <a:prstGeom prst="rect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80559" y="2103120"/>
            <a:ext cx="3200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СКРЫТЫЕ
СЛОИ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59" y="3017520"/>
            <a:ext cx="3200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FFFFFF"/>
                </a:solidFill>
                <a:latin typeface="Calibri"/>
              </a:rPr>
              <a:t>Сеть
«думает»
(ищет признаки)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63840" y="2560320"/>
            <a:ext cx="457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 i="0">
                <a:solidFill>
                  <a:srgbClr val="CCCCCC"/>
                </a:solidFill>
                <a:latin typeface="Calibri"/>
              </a:rPr>
              <a:t>→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321040" y="2011680"/>
            <a:ext cx="3383280" cy="219456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0" y="2103120"/>
            <a:ext cx="3200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ВЫХОДНОЙ
СЛОЙ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0" y="3017520"/>
            <a:ext cx="3200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FFFFFF"/>
                </a:solidFill>
                <a:latin typeface="Calibri"/>
              </a:rPr>
              <a:t>Ответ:
кот / собака
+ / -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4663440"/>
            <a:ext cx="112471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 i="0">
                <a:solidFill>
                  <a:srgbClr val="CCCCCC"/>
                </a:solidFill>
                <a:latin typeface="Calibri"/>
              </a:rPr>
              <a:t>Данные «проходят» слева направо →
Каждый слой находит всё более сложные признаки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