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274320" y="274320"/>
            <a:ext cx="11640312" cy="6309360"/>
          </a:xfrm>
          <a:prstGeom prst="rect">
            <a:avLst/>
          </a:prstGeom>
          <a:solidFill>
            <a:srgbClr val="0D7A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74320" y="2743200"/>
            <a:ext cx="64008" cy="228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188720"/>
            <a:ext cx="10972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Calibri"/>
              </a:rPr>
              <a:t>Компьютерное зрение
в 2026 году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834640"/>
            <a:ext cx="10058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FFFFFF"/>
                </a:solidFill>
                <a:latin typeface="Calibri"/>
              </a:rPr>
              <a:t>От детекции объектов до мультимодальных систем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749039"/>
            <a:ext cx="73152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FFFFFF"/>
                </a:solidFill>
                <a:latin typeface="Calibri"/>
              </a:rPr>
              <a:t>Даниил Меркулов
Лидер команды AI-агентов, AI4Science Сбер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466344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FFFFFF"/>
                </a:solidFill>
                <a:latin typeface="Calibri"/>
              </a:rPr>
              <a:t>6 апреля 2026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0" y="274320"/>
            <a:ext cx="1371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2000" b="1">
                <a:solidFill>
                  <a:srgbClr val="FFFFFF"/>
                </a:solidFill>
                <a:latin typeface="Calibri"/>
              </a:rPr>
              <a:t>СБЕР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1732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ViT: трансформер смотрит на изображения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510528"/>
            <a:ext cx="11430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Компьютерное зрение | Digital Teams | 06.04.2026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5544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Идея (Google 2020): разбить изображение на патчи 16×16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0116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→ Патчи = токены → подать в трансформер как текст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67004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224×224 → 196 патчей → sequence of 196 tokens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328416"/>
            <a:ext cx="114300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1">
                <a:solidFill>
                  <a:srgbClr val="21A038"/>
                </a:solidFill>
                <a:latin typeface="Calibri"/>
              </a:rPr>
              <a:t>Почему ViT лучше CNN на больших датасетах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76732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Global attention: каждый патч видит всех → нет ограничения рецептивного поля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422452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Масштабируется: больше данных → значительно лучше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5760" y="4882896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Сегодня: ViT — backbone в GPT-4V, Gemini Vision, DALL-E 3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1732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DINOv2: самообучение без разметки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510528"/>
            <a:ext cx="11430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Компьютерное зрение | Digital Teams | 06.04.2026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5544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Meta AI, 2023. Обучение без единой метки.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21284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Идея self-supervised: модель учится предсказывать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67004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  → один патч по другим патчам того же изображения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12724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  → удивительно богатые признаки!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785616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Результат: DINOv2 features → SOTA на 15+ downstream задачах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4242816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  без дообучения с нуля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5760" y="4901184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Применение: universal visual encoder для любой CV-задачи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0"/>
            <a:ext cx="16459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400" b="0">
                <a:solidFill>
                  <a:srgbClr val="FFFFFF"/>
                </a:solidFill>
                <a:latin typeface="Calibri"/>
              </a:rPr>
              <a:t>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0" y="2194560"/>
            <a:ext cx="932688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Calibri"/>
              </a:rPr>
              <a:t>Генеративные модели в CV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Компьютерное зрение | Digital Teams | 06.04.2026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1732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Как ИИ рисует: обратная диффузия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510528"/>
            <a:ext cx="11430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Компьютерное зрение | Digital Teams | 06.04.2026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5544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Прямой процесс: изображение → постепенно добавляем шум → чистый шум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0116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Обратный процесс: чистый шум → постепенно убираем шум → изображение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67004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Модель учится предсказывать «какой шум убрать на шаге t»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328416"/>
            <a:ext cx="114300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1">
                <a:solidFill>
                  <a:srgbClr val="21A038"/>
                </a:solidFill>
                <a:latin typeface="Calibri"/>
              </a:rPr>
              <a:t>Результат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76732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Stable Diffusion: текст → изображение за ~5 секунд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422452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DALL-E 3 (OpenAI): фотореалистичные изображения по описанию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5760" y="468172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Midjourney: художественный стиль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035040"/>
            <a:ext cx="12188952" cy="4572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65760" y="6053328"/>
            <a:ext cx="114300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888888"/>
                </a:solidFill>
                <a:latin typeface="Calibri"/>
              </a:rPr>
              <a:t>💬 Аналогия: скульптор убирает «лишнее» из мраморного блока шума.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1732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Генеративный CV в бизнесе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510528"/>
            <a:ext cx="11430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Компьютерное зрение | Digital Teams | 06.04.2026</a:t>
            </a:r>
          </a:p>
        </p:txBody>
      </p:sp>
      <p:sp>
        <p:nvSpPr>
          <p:cNvPr id="7" name="Rectangle 6"/>
          <p:cNvSpPr/>
          <p:nvPr/>
        </p:nvSpPr>
        <p:spPr>
          <a:xfrm>
            <a:off x="274320" y="1508760"/>
            <a:ext cx="5623560" cy="48006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1554480"/>
            <a:ext cx="5212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21A038"/>
                </a:solidFill>
                <a:latin typeface="Calibri"/>
              </a:rPr>
              <a:t>Уже применяется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0116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🎭 Маркетинговые визуалы (×10 быстрее)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24688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🏠 Дизайн интерьеров / архитектура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29260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👗 E-commerce: одежда на виртуальных моделях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33832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📸 Синтетические данные для обучения CV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38404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🏦 Персонализация (Сбер: карты для 10M клиентов)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63640" y="1508760"/>
            <a:ext cx="5623560" cy="48006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554480"/>
            <a:ext cx="5212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21A038"/>
                </a:solidFill>
                <a:latin typeface="Calibri"/>
              </a:rPr>
              <a:t>На горизонте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0" y="20116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🎬 Видео из текста (Sora, Wan, Runway)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0" y="24688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→ Реклама, обучающий контент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0" y="29260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→ Визуализации продуктов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0" y="33832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⚠️ Ограничения: deepfake-риски,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0" y="38404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  physics artifacts, авторские права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1732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Видеогенерация: новая реальность (2026)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510528"/>
            <a:ext cx="11430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Компьютерное зрение | Digital Teams | 06.04.2026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5544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Sora (OpenAI), Wan (Alibaba), Runway Gen-3: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0116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   Текстовое описание → HD видео 1 минута за ~30 секунд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670048"/>
            <a:ext cx="114300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1">
                <a:solidFill>
                  <a:srgbClr val="21A038"/>
                </a:solidFill>
                <a:latin typeface="Calibri"/>
              </a:rPr>
              <a:t>Возможности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10896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✅  Продуктовые видео, промо-ролики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56616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✅  Персонализированное обучающее видео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402336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✅  Визуализация архитектуры / дизайна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5760" y="4681728"/>
            <a:ext cx="114300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1">
                <a:solidFill>
                  <a:srgbClr val="21A038"/>
                </a:solidFill>
                <a:latin typeface="Calibri"/>
              </a:rPr>
              <a:t>Ограничения (пока)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5760" y="512064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⚠️  Длина до 2-3 минут | Руки и текст плывут | Высокая стоимость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0"/>
            <a:ext cx="16459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400" b="0">
                <a:solidFill>
                  <a:srgbClr val="FFFFFF"/>
                </a:solidFill>
                <a:latin typeface="Calibri"/>
              </a:rPr>
              <a:t>🔭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0" y="2194560"/>
            <a:ext cx="932688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Calibri"/>
              </a:rPr>
              <a:t>Мультимодальные системы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Компьютерное зрение | Digital Teams | 06.04.2026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1732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VLM: Vision-Language Models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510528"/>
            <a:ext cx="11430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Компьютерное зрение | Digital Teams | 06.04.2026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5544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Новый стандарт 2024-2026: модель смотрит на картинку и отвечает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21284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Как устроено: ViT (изображение → tokens) + LLM (понимание/генерация)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871216"/>
            <a:ext cx="114300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1">
                <a:solidFill>
                  <a:srgbClr val="21A038"/>
                </a:solidFill>
                <a:latin typeface="Calibri"/>
              </a:rPr>
              <a:t>Что умеют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31012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📄  OCR++: читает документ, понимает структуру, отвечает на вопросы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76732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📊  Анализ графиков и таблиц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422452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🔍  Описание изображений, поиск объектов, VQA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5760" y="468172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🏭  Контроль качества: «Опиши дефект на фото»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1732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VLM: лидеры рынка 2026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510528"/>
            <a:ext cx="11430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Компьютерное зрение | Digital Teams | 06.04.2026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5544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GPT-4o (OpenAI):   мультимодальный диалог, анализ документов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0116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Claude 3.5/4 (Anthropic): точный анализ, длинный контекст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4688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Gemini 1.5/2 (Google): видео, аудио, изображения, текст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29260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Qwen-VL (Alibaba): открытый, конкурентный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3832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InternVL2 (Shanghai): открытый, SOTA на многих бенчмарках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4041648"/>
            <a:ext cx="114300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1">
                <a:solidFill>
                  <a:srgbClr val="21A038"/>
                </a:solidFill>
                <a:latin typeface="Calibri"/>
              </a:rPr>
              <a:t>Практически для бизнеса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5760" y="448056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→ API за $0.001-0.01 на изображение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5760" y="493776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→ Готовые решения без разработки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1732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Кейс: Perelman — анализ научных PDF через VLM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510528"/>
            <a:ext cx="11430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Компьютерное зрение | Digital Teams | 06.04.2026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5544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Задача: из PDF статьи с графиками → извлечь числовые данные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21284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Пайплайн: PDF → Docling (OCR) → VLM (анализ графиков) → данные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871216"/>
            <a:ext cx="114300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1">
                <a:solidFill>
                  <a:srgbClr val="21A038"/>
                </a:solidFill>
                <a:latin typeface="Calibri"/>
              </a:rPr>
              <a:t>Результаты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31012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MAPE = 4.6% (точность извлечения числовых данных из графиков)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76732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Coverage = 83% графиков успешно обработаны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4425696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Применение: автоматический анализ 1000+ научных статей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5760" y="4882896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→ Принято на AI4X-AC 2026, Сингапур, июнь 2026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035040"/>
            <a:ext cx="12188952" cy="4572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65760" y="6053328"/>
            <a:ext cx="114300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888888"/>
                </a:solidFill>
                <a:latin typeface="Calibri"/>
              </a:rPr>
              <a:t>💬 Ваш CV-пайплайн в Сбере может использовать тот же подход.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1732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Об авторе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510528"/>
            <a:ext cx="11430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Компьютерное зрение | Digital Teams | 06.04.2026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5544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👤  Даниил Меркулов — AI4Science Сбер, лидер команды AI-агентов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0116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🔬  Perelman: наш AI4S проект — анализ PDF статей через VLM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4688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🎓  Лектор: МФТИ + ВШЭ. Строю AI-системы в Сбере.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12724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Эта лекция: систематизируем CV + показываем что применять уже сейчас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035040"/>
            <a:ext cx="12188952" cy="4572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65760" y="6053328"/>
            <a:ext cx="114300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888888"/>
                </a:solidFill>
                <a:latin typeface="Calibri"/>
              </a:rPr>
              <a:t>💬 1 мин. Связь с предыдущим материалом: «Вы видели CNN руками — теперь что из этого вырастает».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0"/>
            <a:ext cx="16459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400" b="0">
                <a:solidFill>
                  <a:srgbClr val="FFFFFF"/>
                </a:solidFill>
                <a:latin typeface="Calibri"/>
              </a:rPr>
              <a:t>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0" y="2194560"/>
            <a:ext cx="932688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Calibri"/>
              </a:rPr>
              <a:t>Внедрение CV в бизнесе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Компьютерное зрение | Digital Teams | 06.04.2026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1732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Build vs Buy: когда что выбирать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510528"/>
            <a:ext cx="11430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Компьютерное зрение | Digital Teams | 06.04.2026</a:t>
            </a:r>
          </a:p>
        </p:txBody>
      </p:sp>
      <p:sp>
        <p:nvSpPr>
          <p:cNvPr id="7" name="Rectangle 6"/>
          <p:cNvSpPr/>
          <p:nvPr/>
        </p:nvSpPr>
        <p:spPr>
          <a:xfrm>
            <a:off x="274320" y="1508760"/>
            <a:ext cx="5623560" cy="48006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1554480"/>
            <a:ext cx="5212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21A038"/>
                </a:solidFill>
                <a:latin typeface="Calibri"/>
              </a:rPr>
              <a:t>✅ Buy / Fine-tune (80% случаев)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0116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Стандартная задача (детекция, OCR, классиф.)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24688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Данных &lt; 10K примеров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29260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Time-to-market важен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33832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→ HuggingFace / Azure CV / Google Vision API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38404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Стоимость: $0.001-0.01 за изображение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63640" y="1508760"/>
            <a:ext cx="5623560" cy="48006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554480"/>
            <a:ext cx="5212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21A038"/>
                </a:solidFill>
                <a:latin typeface="Calibri"/>
              </a:rPr>
              <a:t>🔨 Build (20% случаев)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0" y="20116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Уникальная задача (спец. дефект, редкий объект)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0" y="24688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Данных &gt; 50K примеров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0" y="29260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Privacy / on-premise критичен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0" y="33832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→ Fine-tune YOLO / SAM / ViT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0" y="38404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Стоимость: 2-4 недели + GPU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1732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Данные: без разметки нет детектора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510528"/>
            <a:ext cx="11430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Компьютерное зрение | Digital Teams | 06.04.2026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5544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Правило: ваш CV-продукт = 20% модель + 80% данные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212848"/>
            <a:ext cx="114300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1">
                <a:solidFill>
                  <a:srgbClr val="21A038"/>
                </a:solidFill>
                <a:latin typeface="Calibri"/>
              </a:rPr>
              <a:t>Сколько нужно примеров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65176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Классификация: 100-500 изображений/класс → можно fine-tune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10896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Детекция: 500-2000 изображений с bboxes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56616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Сегментация: 200-1000 масок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4224528"/>
            <a:ext cx="114300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1">
                <a:solidFill>
                  <a:srgbClr val="21A038"/>
                </a:solidFill>
                <a:latin typeface="Calibri"/>
              </a:rPr>
              <a:t>Инструменты разметки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5760" y="466344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Roboflow, CVAT, Label Studio — бесплатные / дешёвые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5760" y="512064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Краудсорсинг (Толока, Scale AI) — для большого объёма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1732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Путь внедрения CV (4 шага)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510528"/>
            <a:ext cx="11430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Компьютерное зрение | Digital Teams | 06.04.2026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5544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1️⃣  ЗАДАЧА: Что конкретно хотим делать?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0116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   «Детектировать дефекты на конвейере» &gt; «использовать CV»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67004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2️⃣  ДАННЫЕ: 100-1000 примеров с разметкой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12724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   Использовать Label Studio / Roboflow (бесплатно)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785616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3️⃣  МОДЕЛЬ: Fine-tune YOLO / CLIP / SAM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4242816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   Или API: Azure Computer Vision / Google Vision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5760" y="4901184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4️⃣  DEPLOY: FastAPI + Docker → интеграция с вашей системой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1732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Антипаттерны внедрения CV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510528"/>
            <a:ext cx="11430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Компьютерное зрение | Digital Teams | 06.04.2026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5544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❌  «Нам нужна нейросеть» — без конкретной задачи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0116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   Сначала бизнес-проблема, потом инструмент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67004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❌  Начинать с обучения с нуля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12724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   Всегда сначала fine-tune / API → только если не хватает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785616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❌  Мало данных + сложная архитектура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4242816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   100 фото + ResNet = переобучение. 100 фото + CLIP = ок.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5760" y="4901184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❌  Нет baseline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5760" y="5358384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   Сначала измерьте: «как сейчас? сколько ошибок?»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1732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ТОП CV-задач по ROI для бизнеса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510528"/>
            <a:ext cx="11430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Компьютерное зрение | Digital Teams | 06.04.2026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1554480"/>
            <a:ext cx="3764280" cy="41148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1581912"/>
            <a:ext cx="3672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FFFFF"/>
                </a:solidFill>
                <a:latin typeface="Calibri"/>
              </a:rPr>
              <a:t>CV-задача</a:t>
            </a:r>
          </a:p>
        </p:txBody>
      </p:sp>
      <p:sp>
        <p:nvSpPr>
          <p:cNvPr id="9" name="Rectangle 8"/>
          <p:cNvSpPr/>
          <p:nvPr/>
        </p:nvSpPr>
        <p:spPr>
          <a:xfrm>
            <a:off x="4175760" y="1554480"/>
            <a:ext cx="3764280" cy="41148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267200" y="1581912"/>
            <a:ext cx="3672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FFFFF"/>
                </a:solidFill>
                <a:latin typeface="Calibri"/>
              </a:rPr>
              <a:t>Типичный ROI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985760" y="1554480"/>
            <a:ext cx="3764280" cy="41148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077200" y="1581912"/>
            <a:ext cx="3672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FFFFF"/>
                </a:solidFill>
                <a:latin typeface="Calibri"/>
              </a:rPr>
              <a:t>Готовность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65760" y="2011680"/>
            <a:ext cx="3764280" cy="411480"/>
          </a:xfrm>
          <a:prstGeom prst="rect">
            <a:avLst/>
          </a:prstGeom>
          <a:solidFill>
            <a:srgbClr val="F5F5F5"/>
          </a:solidFill>
          <a:ln w="6350">
            <a:solidFill>
              <a:srgbClr val="8888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57200" y="2039112"/>
            <a:ext cx="3672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333333"/>
                </a:solidFill>
                <a:latin typeface="Calibri"/>
              </a:rPr>
              <a:t>Анализ документов (OCR++)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175760" y="2011680"/>
            <a:ext cx="3764280" cy="411480"/>
          </a:xfrm>
          <a:prstGeom prst="rect">
            <a:avLst/>
          </a:prstGeom>
          <a:solidFill>
            <a:srgbClr val="F5F5F5"/>
          </a:solidFill>
          <a:ln w="6350">
            <a:solidFill>
              <a:srgbClr val="8888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267200" y="2039112"/>
            <a:ext cx="3672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333333"/>
                </a:solidFill>
                <a:latin typeface="Calibri"/>
              </a:rPr>
              <a:t>2-3 мес, 80% ошибок вручную → авто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985760" y="2011680"/>
            <a:ext cx="3764280" cy="411480"/>
          </a:xfrm>
          <a:prstGeom prst="rect">
            <a:avLst/>
          </a:prstGeom>
          <a:solidFill>
            <a:srgbClr val="F5F5F5"/>
          </a:solidFill>
          <a:ln w="6350">
            <a:solidFill>
              <a:srgbClr val="8888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077200" y="2039112"/>
            <a:ext cx="3672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333333"/>
                </a:solidFill>
                <a:latin typeface="Calibri"/>
              </a:rPr>
              <a:t>🟢 API сегодня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65760" y="2468880"/>
            <a:ext cx="3764280" cy="411480"/>
          </a:xfrm>
          <a:prstGeom prst="rect">
            <a:avLst/>
          </a:prstGeom>
          <a:solidFill>
            <a:srgbClr val="FFFFFF"/>
          </a:solidFill>
          <a:ln w="6350">
            <a:solidFill>
              <a:srgbClr val="8888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57200" y="2496312"/>
            <a:ext cx="3672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333333"/>
                </a:solidFill>
                <a:latin typeface="Calibri"/>
              </a:rPr>
              <a:t>Контроль качества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175760" y="2468880"/>
            <a:ext cx="3764280" cy="411480"/>
          </a:xfrm>
          <a:prstGeom prst="rect">
            <a:avLst/>
          </a:prstGeom>
          <a:solidFill>
            <a:srgbClr val="FFFFFF"/>
          </a:solidFill>
          <a:ln w="6350">
            <a:solidFill>
              <a:srgbClr val="8888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267200" y="2496312"/>
            <a:ext cx="3672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333333"/>
                </a:solidFill>
                <a:latin typeface="Calibri"/>
              </a:rPr>
              <a:t>5-15% брака пропускается → &lt;1%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985760" y="2468880"/>
            <a:ext cx="3764280" cy="411480"/>
          </a:xfrm>
          <a:prstGeom prst="rect">
            <a:avLst/>
          </a:prstGeom>
          <a:solidFill>
            <a:srgbClr val="FFFFFF"/>
          </a:solidFill>
          <a:ln w="6350">
            <a:solidFill>
              <a:srgbClr val="8888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077200" y="2496312"/>
            <a:ext cx="3672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333333"/>
                </a:solidFill>
                <a:latin typeface="Calibri"/>
              </a:rPr>
              <a:t>🟡 2-3 нед проект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65760" y="2926080"/>
            <a:ext cx="3764280" cy="411480"/>
          </a:xfrm>
          <a:prstGeom prst="rect">
            <a:avLst/>
          </a:prstGeom>
          <a:solidFill>
            <a:srgbClr val="F5F5F5"/>
          </a:solidFill>
          <a:ln w="6350">
            <a:solidFill>
              <a:srgbClr val="8888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57200" y="2953512"/>
            <a:ext cx="3672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333333"/>
                </a:solidFill>
                <a:latin typeface="Calibri"/>
              </a:rPr>
              <a:t>Распознавание лиц / посетителей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175760" y="2926080"/>
            <a:ext cx="3764280" cy="411480"/>
          </a:xfrm>
          <a:prstGeom prst="rect">
            <a:avLst/>
          </a:prstGeom>
          <a:solidFill>
            <a:srgbClr val="F5F5F5"/>
          </a:solidFill>
          <a:ln w="6350">
            <a:solidFill>
              <a:srgbClr val="8888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267200" y="2953512"/>
            <a:ext cx="3672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333333"/>
                </a:solidFill>
                <a:latin typeface="Calibri"/>
              </a:rPr>
              <a:t>3-5 сек/клиент → мгновенно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985760" y="2926080"/>
            <a:ext cx="3764280" cy="411480"/>
          </a:xfrm>
          <a:prstGeom prst="rect">
            <a:avLst/>
          </a:prstGeom>
          <a:solidFill>
            <a:srgbClr val="F5F5F5"/>
          </a:solidFill>
          <a:ln w="6350">
            <a:solidFill>
              <a:srgbClr val="8888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077200" y="2953512"/>
            <a:ext cx="3672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333333"/>
                </a:solidFill>
                <a:latin typeface="Calibri"/>
              </a:rPr>
              <a:t>🟢 API сегодня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65760" y="3383280"/>
            <a:ext cx="3764280" cy="411480"/>
          </a:xfrm>
          <a:prstGeom prst="rect">
            <a:avLst/>
          </a:prstGeom>
          <a:solidFill>
            <a:srgbClr val="FFFFFF"/>
          </a:solidFill>
          <a:ln w="6350">
            <a:solidFill>
              <a:srgbClr val="8888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57200" y="3410712"/>
            <a:ext cx="3672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333333"/>
                </a:solidFill>
                <a:latin typeface="Calibri"/>
              </a:rPr>
              <a:t>Анализ складских фото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175760" y="3383280"/>
            <a:ext cx="3764280" cy="411480"/>
          </a:xfrm>
          <a:prstGeom prst="rect">
            <a:avLst/>
          </a:prstGeom>
          <a:solidFill>
            <a:srgbClr val="FFFFFF"/>
          </a:solidFill>
          <a:ln w="6350">
            <a:solidFill>
              <a:srgbClr val="8888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4267200" y="3410712"/>
            <a:ext cx="3672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333333"/>
                </a:solidFill>
                <a:latin typeface="Calibri"/>
              </a:rPr>
              <a:t>2-4 ч инвентаризации → 20 мин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985760" y="3383280"/>
            <a:ext cx="3764280" cy="411480"/>
          </a:xfrm>
          <a:prstGeom prst="rect">
            <a:avLst/>
          </a:prstGeom>
          <a:solidFill>
            <a:srgbClr val="FFFFFF"/>
          </a:solidFill>
          <a:ln w="6350">
            <a:solidFill>
              <a:srgbClr val="8888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8077200" y="3410712"/>
            <a:ext cx="3672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333333"/>
                </a:solidFill>
                <a:latin typeface="Calibri"/>
              </a:rPr>
              <a:t>🟡 Fine-tune YOLO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65760" y="3840480"/>
            <a:ext cx="3764280" cy="411480"/>
          </a:xfrm>
          <a:prstGeom prst="rect">
            <a:avLst/>
          </a:prstGeom>
          <a:solidFill>
            <a:srgbClr val="F5F5F5"/>
          </a:solidFill>
          <a:ln w="6350">
            <a:solidFill>
              <a:srgbClr val="8888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457200" y="3867912"/>
            <a:ext cx="3672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333333"/>
                </a:solidFill>
                <a:latin typeface="Calibri"/>
              </a:rPr>
              <a:t>Синтетические данные</a:t>
            </a:r>
          </a:p>
        </p:txBody>
      </p:sp>
      <p:sp>
        <p:nvSpPr>
          <p:cNvPr id="39" name="Rectangle 38"/>
          <p:cNvSpPr/>
          <p:nvPr/>
        </p:nvSpPr>
        <p:spPr>
          <a:xfrm>
            <a:off x="4175760" y="3840480"/>
            <a:ext cx="3764280" cy="411480"/>
          </a:xfrm>
          <a:prstGeom prst="rect">
            <a:avLst/>
          </a:prstGeom>
          <a:solidFill>
            <a:srgbClr val="F5F5F5"/>
          </a:solidFill>
          <a:ln w="6350">
            <a:solidFill>
              <a:srgbClr val="8888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4267200" y="3867912"/>
            <a:ext cx="3672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333333"/>
                </a:solidFill>
                <a:latin typeface="Calibri"/>
              </a:rPr>
              <a:t>×10 датасет без фотосессии</a:t>
            </a:r>
          </a:p>
        </p:txBody>
      </p:sp>
      <p:sp>
        <p:nvSpPr>
          <p:cNvPr id="41" name="Rectangle 40"/>
          <p:cNvSpPr/>
          <p:nvPr/>
        </p:nvSpPr>
        <p:spPr>
          <a:xfrm>
            <a:off x="7985760" y="3840480"/>
            <a:ext cx="3764280" cy="411480"/>
          </a:xfrm>
          <a:prstGeom prst="rect">
            <a:avLst/>
          </a:prstGeom>
          <a:solidFill>
            <a:srgbClr val="F5F5F5"/>
          </a:solidFill>
          <a:ln w="6350">
            <a:solidFill>
              <a:srgbClr val="8888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8077200" y="3867912"/>
            <a:ext cx="3672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333333"/>
                </a:solidFill>
                <a:latin typeface="Calibri"/>
              </a:rPr>
              <a:t>🟡 Stable Diffusion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1732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Что сделать на этой неделе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510528"/>
            <a:ext cx="11430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Компьютерное зрение | Digital Teams | 06.04.2026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5544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🔍  Определить одну CV-задачу в вашем отделе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0116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   Что сейчас делается вручную с изображениями/видео?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67004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🤖  Попробовать готовый API: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12724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   Claude / GPT-4o + загрузить изображение → что скажет?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785616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📊  Оценить объём данных: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4242816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   Сколько изображений есть? Размечены ли?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5760" y="4901184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📅  Если есть задача — поговорите с командой AI4S Сбера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1732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Ключевые выводы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510528"/>
            <a:ext cx="11430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Компьютерное зрение | Digital Teams | 06.04.2026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5544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1️⃣  CV — экосистема задач: классификация, детекция, сегментация, генерация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0116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2️⃣  Foundation models (CLIP, ViT, SAM) изменили правила игры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4688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3️⃣  VLM — новый стандарт: модель видит картинку и отвечает на вопрос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29260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4️⃣  80% реальных задач решаются fine-tune или API (не с нуля!)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3832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5️⃣  Данные важнее архитектуры: 100 размеченных примеров → первый пилот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1732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Вопросы и обсуждение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510528"/>
            <a:ext cx="11430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Компьютерное зрение | Digital Teams | 06.04.2026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5544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❓  Ваши CV-задачи: что есть сейчас?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21284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   → Опишите задачу → обсудим подход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3072384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📚  Ресурсы: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529584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   paperswithcode.com/area/computer-vision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986784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   huggingface.co/models?pipeline_tag=image-classification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4443984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   roboflow.com — датасеты и инструменты разметки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1732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CV в 2026: не «распознать картинку»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510528"/>
            <a:ext cx="11430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Компьютерное зрение | Digital Teams | 06.04.2026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5544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Старый CV (2015): один алгоритм — одна задача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0116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Современный CV (2026): экосистема взаимосвязанных задач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67004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Таксономия задач: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12724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   Классификация → Детекция → Сегментация → Оценка позы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58444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   Генерация → Видеоанализ → 3D-понимание → Мультимодаль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4242816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Ключевой сдвиг: от узких моделей → foundation models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5760" y="4700016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   Одна модель решает десятки задач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0"/>
            <a:ext cx="16459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400" b="0">
                <a:solidFill>
                  <a:srgbClr val="FFFFFF"/>
                </a:solidFill>
                <a:latin typeface="Calibri"/>
              </a:rPr>
              <a:t>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0" y="2194560"/>
            <a:ext cx="932688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Calibri"/>
              </a:rPr>
              <a:t>Классические задачи CV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Компьютерное зрение | Digital Teams | 06.04.2026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1732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Классификация изображений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510528"/>
            <a:ext cx="11430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Компьютерное зрение | Digital Teams | 06.04.2026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5544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Задача: картинка → метка класса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21284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Прогресс на ImageNet (top-1 accuracy):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67004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   2012  AlexNet:   63%  (CNN революция)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12724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   2015  ResNet-50: 76%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58444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   2020  ViT:       88%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404164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   2023  CoCa:      91%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5760" y="449884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   2025  SoTA:      93%+ (vs ~94% человек)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5760" y="5157216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→ AI сравнялся с человеком в разборе изображений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1732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Детекция объектов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510528"/>
            <a:ext cx="11430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Компьютерное зрение | Digital Teams | 06.04.2026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5544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Задача: найти все объекты → bounding box + класс + confidence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212848"/>
            <a:ext cx="114300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1">
                <a:solidFill>
                  <a:srgbClr val="21A038"/>
                </a:solidFill>
                <a:latin typeface="Calibri"/>
              </a:rPr>
              <a:t>YOLO (You Only Look Once)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65176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Идея: одна нейросеть смотрит на всё изображение за один проход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10896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→ YOLOv10 (2024): 640×640 → результат за &lt;5 мс на GPU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56616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→ Скорость: &gt;200 FPS на серверном GPU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422452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Применения в бизнесе: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5760" y="468172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   Камеры безопасности, контроль качества, беспилотники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1732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Сегментация: точнее, чем bounding box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510528"/>
            <a:ext cx="11430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Компьютерное зрение | Digital Teams | 06.04.2026</a:t>
            </a:r>
          </a:p>
        </p:txBody>
      </p:sp>
      <p:sp>
        <p:nvSpPr>
          <p:cNvPr id="7" name="Rectangle 6"/>
          <p:cNvSpPr/>
          <p:nvPr/>
        </p:nvSpPr>
        <p:spPr>
          <a:xfrm>
            <a:off x="274320" y="1508760"/>
            <a:ext cx="5623560" cy="48006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1554480"/>
            <a:ext cx="5212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21A038"/>
                </a:solidFill>
                <a:latin typeface="Calibri"/>
              </a:rPr>
              <a:t>Виды сегментации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0116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Semantic: каждый пиксель → класс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24688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Instance: отдельный объект = отдельная маска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29260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Panoptic: semantic + instance вместе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33832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→ Нужна там, где контур важен: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38404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  медицина, спутники, автопилот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63640" y="1508760"/>
            <a:ext cx="5623560" cy="48006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554480"/>
            <a:ext cx="5212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21A038"/>
                </a:solidFill>
                <a:latin typeface="Calibri"/>
              </a:rPr>
              <a:t>SAM (Segment Anything, Meta)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0" y="20116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Кликнул на объект → мгновенная маска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0" y="24688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Обучен на 1.1B масок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0" y="29260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Zero-shot: работает без дообучения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0" y="33832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Demo: huggingface.co/spaces/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0" y="38404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  facebook/segment-anything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0"/>
            <a:ext cx="16459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400" b="0">
                <a:solidFill>
                  <a:srgbClr val="FFFFFF"/>
                </a:solidFill>
                <a:latin typeface="Calibri"/>
              </a:rPr>
              <a:t>🏛️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0" y="2194560"/>
            <a:ext cx="932688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Calibri"/>
              </a:rPr>
              <a:t>Foundation Models в CV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Компьютерное зрение | Digital Teams | 06.04.2026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1732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CLIP: текст + изображение = один мир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510528"/>
            <a:ext cx="11430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Компьютерное зрение | Digital Teams | 06.04.2026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5544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OpenAI 2021: обучен на 400M пар (изображение, описание) из интернета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212848"/>
            <a:ext cx="114300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1">
                <a:solidFill>
                  <a:srgbClr val="21A038"/>
                </a:solidFill>
                <a:latin typeface="Calibri"/>
              </a:rPr>
              <a:t>Что умеет CLIP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65176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Zero-shot классификация: «Это кошка или собака?» — без дообучения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10896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Image search: «найди красную машину рядом с деревом» → находит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56616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Cross-modal: embedding картинки ≈ embedding описания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422452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Революция: не нужна разметка для новых классов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5760" y="468172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→ CLIP стал «визуальным GPT» — universal encoder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