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274320"/>
            <a:ext cx="11640312" cy="6309360"/>
          </a:xfrm>
          <a:prstGeom prst="rect">
            <a:avLst/>
          </a:prstGeom>
          <a:solidFill>
            <a:srgbClr val="0D7A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2743200"/>
            <a:ext cx="64008" cy="228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10972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Calibri"/>
              </a:rPr>
              <a:t>Архитектурные типы
нейронных сетей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83464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Calibri"/>
              </a:rPr>
              <a:t>От MLP до трансформеров: ментальная карта архитектур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749039"/>
            <a:ext cx="7315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Calibri"/>
              </a:rPr>
              <a:t>Даниил Меркулов
Лидер команды AI-агентов, AI4Science Сбер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66344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Calibri"/>
              </a:rPr>
              <a:t>6 апреля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27432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000" b="1">
                <a:solidFill>
                  <a:srgbClr val="FFFFFF"/>
                </a:solidFill>
                <a:latin typeface="Calibri"/>
              </a:rPr>
              <a:t>СБЕР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Эволюция CNN: от LeNet к ResNet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1998  LeNet-5: первые рукописные цифры (Lecun) — 5 слоёв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2012  AlexNet: ImageNet революция — ReLU + Dropout + GPU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2014  VGG-16: глубина важна — маленькие 3×3 фильтры × 16 слоёв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9260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2015  ResNet-50: skip connections → можно обучить 150+ слоёв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584448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Ключевая идея ResNet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0233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F(x) = H(x) − x   →   H(x) = F(x) + 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4805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«Учим остаток, а не функцию с нуля»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645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0">
                <a:solidFill>
                  <a:srgbClr val="FFFFFF"/>
                </a:solidFill>
                <a:latin typeface="Calibri"/>
              </a:rPr>
              <a:t>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194560"/>
            <a:ext cx="93268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Calibri"/>
              </a:rPr>
              <a:t>RNN / LSTM: Рекуррентные сети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RNN: память о прошлом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Задача: предсказать следующее слово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«Я живу в Москве, поэтому говорю по ___» → русски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Идея RNN: скрытое состояние h_t = f(x_t, h_{t-1})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272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h_t кодирует «всё что было до момента t»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7856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⚠️  Проблема: vanishing gradient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428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Градиент затухает при длинных последовательностях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7000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Слово 100 шагов назад «забывается»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LSTM: решение через ворота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Ворота LSTM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🚪 Forget gate: что забыть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🚪 Input gate: что запомнить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🚪 Output gate: что прочитать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Клетка памяти сохраняется дольше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8404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Решает vanishing gradient частично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6364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GRU (упрощённый LSTM)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Два ворота вместо трёх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Быстрее обучается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Качество сравнимо с LSTM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Часто выбирают GRU на практике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Где RNN используется в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✅  Edge-устройства: Apple Watch (LSTM для анализа ЭКГ)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✅  Потоковые задачи с малой задержкой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✅  Как часть гибридных архитектур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272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⚠️  Вытеснены трансформерами в задачах: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5844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  NLP, машинный перевод, генерация кода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428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Историческая роль: подготовили почву для механизма внимания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645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0">
                <a:solidFill>
                  <a:srgbClr val="FFFFFF"/>
                </a:solidFill>
                <a:latin typeface="Calibri"/>
              </a:rPr>
              <a:t>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194560"/>
            <a:ext cx="93268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Calibri"/>
              </a:rPr>
              <a:t>Трансформер: архитектура десятилетия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Self-Attention: каждый смотрит на всех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Ключевая идея: токен не просто «передаёт» состояние — он «спрашивает»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2128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Query (q): «Что я ищу?»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Key (k): «Что я предлагаю?»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272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Value (v): «Что я отдам, если подойдёт?»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7856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Attention(q,K,V) = softmax(qKᵀ/√d) · 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4439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→ «банк» + «река» рядом → attention высокий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9011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→ «банк» + «деньги» рядом → attention высокий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035040"/>
            <a:ext cx="12188952" cy="4572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5760" y="6053328"/>
            <a:ext cx="11430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Аналогия: поиск по словарю. Query = запрос, Keys = теги, Values = содержимое.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Трансформер: архитектура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Проблема: нет порядка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993391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Self-attention не знает, какой токен первый — добавляем позиционное кодирование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51760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Три типа применений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90672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Encoder-only (BERT): понимание текста, классификация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547872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Decoder-only (GPT): генерация, продолжение текста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005072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Encoder-Decoder (T5, BART): перевод, суммаризация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Трансформер vs RNN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RNN / LSTM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Читает последовательно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Нельзя параллелизовать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Медленное обучение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Зависимость затухает с дистанцией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8404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Плохо на длинных контекстах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6364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Трансформер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Смотрит на все токены сразу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Полный параллелизм на GPU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Обучение в разы быстрее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Прямой attention к любому токену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38404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Контекст 2M токенов (Gemini)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Трансформер везде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📝  NLP: GPT-4, Claude, Gemini — генерация, перевод, суммаризация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🖼️  CV: ViT — трансформер обрабатывает патчи изображения как токены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🎵  Аудио: Whisper — транскрипция речи 99 языков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9260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🔬  Наука: AlphaFold 2/3 — предсказание структуры белков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3832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💻  Код: GitHub Copilot (+55% скорость разработчиков)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0416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Универсальный бэкбон 2020-х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Об авторе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👤  Даниил Меркулов — AI4Science Сбер, лидер команды AI-агентов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🎓  Лектор: МФТИ (оптимизация в ML) + ВШЭ (нейросети)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🔬  Исследования: стохастическая оптимизация + матричные методы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9260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🤖  Строю AI-агентов, которые работают 24/7 автономно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035040"/>
            <a:ext cx="12188952" cy="4572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60" y="6053328"/>
            <a:ext cx="11430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Кратко (1 мин). Связь: архитектуры — то, на чём строятся реальные системы.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645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0">
                <a:solidFill>
                  <a:srgbClr val="FFFFFF"/>
                </a:solidFill>
                <a:latin typeface="Calibri"/>
              </a:rPr>
              <a:t>⚗️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194560"/>
            <a:ext cx="93268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Calibri"/>
              </a:rPr>
              <a:t>Специальные архитектуры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GNN: Графовые нейросети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Данные в виде графа: узлы + рёбра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212848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Примеры задач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517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🔬  Молекулы → предсказание свойств (AI4S!)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089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🤝  Социальные сети → рекомендации, детекция фрода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5661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🗺️  Маршруты → оптимизация логистики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24528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Идея Message Passing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66344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Каждый узел агрегирует информацию от соседей → итеративно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512064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h_v^{(k)} = UPDATE(h_v^{(k-1)}, AGG({h_u : u ∈ N(v)}))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Другие важные архитектуры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Diffusion Models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✨ Генерация изображений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Идея: поэтапное «убирание шума»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Stable Diffusion, DALL-E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Видео: Sora, Wan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8404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Молекулы: RFDiffusion (белки)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6364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State Space Models (Mamba)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📏 Конкурент трансформеров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Для длинных последовательностей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Линейная сложность vs O(n²) attention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Применения: геномика, аудио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38404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Активно исследуется (2023-2026)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Как выбрать архитектуру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554480"/>
            <a:ext cx="3764280" cy="41148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5819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Тип данных</a:t>
            </a:r>
          </a:p>
        </p:txBody>
      </p:sp>
      <p:sp>
        <p:nvSpPr>
          <p:cNvPr id="9" name="Rectangle 8"/>
          <p:cNvSpPr/>
          <p:nvPr/>
        </p:nvSpPr>
        <p:spPr>
          <a:xfrm>
            <a:off x="4175760" y="1554480"/>
            <a:ext cx="3764280" cy="41148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267200" y="15819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Рекомендация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985760" y="1554480"/>
            <a:ext cx="3764280" cy="41148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077200" y="15819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Примеры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20116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" y="20391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Таблицы / числа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75760" y="20116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267200" y="20391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MLP + GBM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85760" y="20116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77200" y="20391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Цены, риски, классификация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760" y="24688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7200" y="24963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Изображения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75760" y="24688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267200" y="24963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CNN / ViT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985760" y="24688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077200" y="24963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Детекция, сегментация, OCR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5760" y="29260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0" y="29535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Текст / код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75760" y="29260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267200" y="29535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Transformer (GPT/BERT)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985760" y="29260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077200" y="29535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ChatGPT, перевод, саммари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5760" y="33832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0" y="34107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Временные ряды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75760" y="33832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267200" y="34107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Transformer / LSTM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985760" y="33832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077200" y="34107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Финансы, сенсоры, ЭКГ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65760" y="38404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57200" y="38679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Молекулы / графы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175760" y="38404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267200" y="38679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GNN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985760" y="3840480"/>
            <a:ext cx="3764280" cy="411480"/>
          </a:xfrm>
          <a:prstGeom prst="rect">
            <a:avLst/>
          </a:prstGeom>
          <a:solidFill>
            <a:srgbClr val="F5F5F5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077200" y="38679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Свойства молекул, рекомендации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65760" y="42976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57200" y="43251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Генерация изображений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175760" y="42976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267200" y="43251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Diffusion Model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985760" y="4297680"/>
            <a:ext cx="37642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8888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077200" y="4325112"/>
            <a:ext cx="3672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  <a:latin typeface="Calibri"/>
              </a:rPr>
              <a:t>DALL-E, Midjourney, Sora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Практическое правило выбора архитектуры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1️⃣  Посмотри на тип данных → карта выбора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2️⃣  Проверь: есть ли pretrained модель? (80% — да)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→ Fine-tune готовую &gt; обучать с нуля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9260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3️⃣  Оцени размер датасета: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3832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&lt; 1K примеров → классика + трансфер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3840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&gt; 100K → можно пробовать крупные архитектуры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297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4️⃣  «Начни с трансформера, если не знаешь с чего»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47548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Универсален, хорошо масштабируется, есть зоопарк моделей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035040"/>
            <a:ext cx="12188952" cy="4572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65760" y="6053328"/>
            <a:ext cx="11430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Правило: не изобретай архитектуру — сначала возьми готовую (HuggingFace Hub).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Почему масштаб меняет всё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21A038"/>
                </a:solidFill>
                <a:latin typeface="Calibri"/>
              </a:rPr>
              <a:t>Закон масштаба (Scaling Laws)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993391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Больше данных + больше параметров + больше compute → качество растёт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517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GPT-2 (2019): 1.5B параметров — может писать тексты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089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GPT-3 (2020): 175B — emergent abilities (арифметика, few-shot)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5661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GPT-4 (2023): ~1T — рассуждения, код, мультимодаль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02336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Claude 3/4 (2024-25): SOTA на большинстве бенчмарков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68172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→ «Квантовый» скачок каждые 2 года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Ключевые выводы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1️⃣  Разные данные → разные inductive biases → разные архитектуры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2️⃣  CNN = локальность + инвариантность (изображения)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3️⃣  RNN = память о прошлом (последовательности — исторически)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9260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4️⃣  Трансформер = полное внимание, параллелизм, универсальность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3832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5️⃣  GNN, Diffusion, SSM — нишевые, но важные для специфических задач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0416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Практически: HuggingFace Hub → 500K+ готовых моделей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Вопросы и обсуждение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❓  Какую архитектуру выбрать для вашей задачи?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2128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→ Опишите тип данных + задачу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→ Разберём вместе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5295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📚  Ресурсы: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9867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huggingface.co/models — 500K+ готовых моделей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443984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paperswithcode.com — SOTA на каждой задаче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Контекст: вы уже видели нейросети в деле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На прошлых блоках: работали с CNN на практике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Сегодня: систематизируем — какие архитектуры бывают и зачем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🗺️  Цель лекции: ментальная карта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272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   Разные данные → разные структуры → разные архитектуры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7856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⏱️  90 минут: MLP → CNN → RNN → Transformer → Специальные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Карта архитектур нейронных сетей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📊  Табличные данные → MLP (полносвязная)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🖼️  Изображения → CNN (свёрточная)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📝  Последовательности → RNN / LSTM (рекуррентная)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9260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🌐  Текст, код, мультимодаль → Transformer (внимание)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3832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🕸️  Графы, молекулы → GNN (графовая)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3840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✨  Генерация изображений → Diffusion model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297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📏  Длинные последовательности → SSM / Mamba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035040"/>
            <a:ext cx="12188952" cy="4572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5760" y="6053328"/>
            <a:ext cx="11430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Этот слайд — якорь. К нему вернёмся в конце.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645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0">
                <a:solidFill>
                  <a:srgbClr val="FFFFFF"/>
                </a:solidFill>
                <a:latin typeface="Calibri"/>
              </a:rPr>
              <a:t>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194560"/>
            <a:ext cx="93268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Calibri"/>
              </a:rPr>
              <a:t>MLP: Полносвязная сеть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MLP — строительный блок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Нейрон = взвешенная сумма входов + функция активации (ReLU, sigmoid)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Слои: Input → Hidden₁ → Hidden₂ → ... → Output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6700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✅  Работает для табличных данных: предсказание цен, оценка риска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1272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⚠️  Слабость на изображениях (28×28 = 784 входа → взрыв параметров)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5844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⚠️  Не учитывает структуру данных (пространственную, временну́ю)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242816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Инсайт: нужны архитектуры с inductive bias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035040"/>
            <a:ext cx="12188952" cy="4572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5760" y="6053328"/>
            <a:ext cx="11430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Inductive bias = «встроенное предположение о структуре данных».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645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400" b="0">
                <a:solidFill>
                  <a:srgbClr val="FFFFFF"/>
                </a:solidFill>
                <a:latin typeface="Calibri"/>
              </a:rPr>
              <a:t>🖼️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194560"/>
            <a:ext cx="93268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Calibri"/>
              </a:rPr>
              <a:t>CNN: Свёрточные сети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CNN: ключевые идеи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Свёртка (Conv)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🔍 Маленький фильтр (3×3) скользит по изображению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Находит края, текстуры, паттерны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Один и тот же фильтр для всего изображения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Разделение весов = экономия параметров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8404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Локальность: смотрим на соседей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63640" y="1508760"/>
            <a:ext cx="5623560" cy="4800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554480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1A038"/>
                </a:solidFill>
                <a:latin typeface="Calibri"/>
              </a:rPr>
              <a:t>Пулинг (Pooling)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0116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📐 MaxPool: взять максимум по окну 2×2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4688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Уменьшает размер карты признаков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29260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Трансляционная инвариантность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3383280"/>
            <a:ext cx="521208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333333"/>
                </a:solidFill>
                <a:latin typeface="Calibri"/>
              </a:rPr>
              <a:t>→ «Кот — это кот, где бы он ни был»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1732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Иерархия признаков в CNN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510528"/>
            <a:ext cx="11430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Архитектурные типы НС | Digital Teams | 06.04.2026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5544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Слой 1:  Края и градиенты (горизонтальные, вертикальные)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116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Слой 2:  Текстуры и паттерны (полосатость, клетки)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Слой 3:  Части объектов (глаза, колёса, углы)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926080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Слой 4:  Объекты целиком (лицо, машина, кошка)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5844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→ Чем глубже, тем абстрактнее признак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4041648"/>
            <a:ext cx="114300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</a:rPr>
              <a:t>→ Именно это делает CNN мощными для зрения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035040"/>
            <a:ext cx="12188952" cy="4572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5760" y="6053328"/>
            <a:ext cx="11430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Демо: можно показать activation visualization (что «видит» каждый фильтр).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